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1" r:id="rId6"/>
    <p:sldId id="262" r:id="rId7"/>
    <p:sldId id="263" r:id="rId8"/>
    <p:sldId id="264" r:id="rId9"/>
    <p:sldId id="265" r:id="rId10"/>
    <p:sldId id="271" r:id="rId11"/>
    <p:sldId id="266" r:id="rId12"/>
    <p:sldId id="267" r:id="rId13"/>
    <p:sldId id="269" r:id="rId14"/>
    <p:sldId id="268" r:id="rId15"/>
    <p:sldId id="270" r:id="rId16"/>
    <p:sldId id="272" r:id="rId17"/>
    <p:sldId id="273"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982"/>
    <a:srgbClr val="6B16AA"/>
    <a:srgbClr val="4A566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76150" autoAdjust="0"/>
  </p:normalViewPr>
  <p:slideViewPr>
    <p:cSldViewPr snapToGrid="0">
      <p:cViewPr varScale="1">
        <p:scale>
          <a:sx n="84" d="100"/>
          <a:sy n="84" d="100"/>
        </p:scale>
        <p:origin x="17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67B914-4AE1-4B26-8E10-32AF86E0CBAE}" type="datetimeFigureOut">
              <a:rPr lang="en-IN" smtClean="0"/>
              <a:t>25-10-2023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0DB9F-5205-4FE4-84E1-4C2F3D79558D}" type="slidenum">
              <a:rPr lang="en-IN" smtClean="0"/>
              <a:t>‹#›</a:t>
            </a:fld>
            <a:endParaRPr lang="en-IN"/>
          </a:p>
        </p:txBody>
      </p:sp>
    </p:spTree>
    <p:extLst>
      <p:ext uri="{BB962C8B-B14F-4D97-AF65-F5344CB8AC3E}">
        <p14:creationId xmlns:p14="http://schemas.microsoft.com/office/powerpoint/2010/main" val="64386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90DB9F-5205-4FE4-84E1-4C2F3D79558D}" type="slidenum">
              <a:rPr lang="en-IN" smtClean="0"/>
              <a:t>2</a:t>
            </a:fld>
            <a:endParaRPr lang="en-IN"/>
          </a:p>
        </p:txBody>
      </p:sp>
    </p:spTree>
    <p:extLst>
      <p:ext uri="{BB962C8B-B14F-4D97-AF65-F5344CB8AC3E}">
        <p14:creationId xmlns:p14="http://schemas.microsoft.com/office/powerpoint/2010/main" val="921857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Race Hotness Meter – Shows a gauge chart (next page) for total overlaps for a specific race for the year. The Country should be selected first (Screenshot 1) , after clicking submit the second drop down will get populated with Circuits for the country (Screenshot 2) select the preferred circuit. After selecting the circuit the year drop down will get populated with the years when the race was organized.</a:t>
            </a:r>
          </a:p>
        </p:txBody>
      </p:sp>
      <p:sp>
        <p:nvSpPr>
          <p:cNvPr id="4" name="Slide Number Placeholder 3"/>
          <p:cNvSpPr>
            <a:spLocks noGrp="1"/>
          </p:cNvSpPr>
          <p:nvPr>
            <p:ph type="sldNum" sz="quarter" idx="5"/>
          </p:nvPr>
        </p:nvSpPr>
        <p:spPr/>
        <p:txBody>
          <a:bodyPr/>
          <a:lstStyle/>
          <a:p>
            <a:fld id="{9690DB9F-5205-4FE4-84E1-4C2F3D79558D}" type="slidenum">
              <a:rPr lang="en-IN" smtClean="0"/>
              <a:t>13</a:t>
            </a:fld>
            <a:endParaRPr lang="en-IN"/>
          </a:p>
        </p:txBody>
      </p:sp>
    </p:spTree>
    <p:extLst>
      <p:ext uri="{BB962C8B-B14F-4D97-AF65-F5344CB8AC3E}">
        <p14:creationId xmlns:p14="http://schemas.microsoft.com/office/powerpoint/2010/main" val="1122883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Race Hotness Meter – Its shows total number of overlaps for a specific race from 1950 to 2023. Also shows stats for the specific circuit consisting of Total Races, Minimum Overlaps and Maximum Overlaps.</a:t>
            </a:r>
          </a:p>
          <a:p>
            <a:r>
              <a:rPr lang="en-IN" dirty="0"/>
              <a:t>Fig 7. Overlapping Meter (Gauge Chart) for 1987 Race at Adelaide, Australia.</a:t>
            </a:r>
          </a:p>
        </p:txBody>
      </p:sp>
      <p:sp>
        <p:nvSpPr>
          <p:cNvPr id="4" name="Slide Number Placeholder 3"/>
          <p:cNvSpPr>
            <a:spLocks noGrp="1"/>
          </p:cNvSpPr>
          <p:nvPr>
            <p:ph type="sldNum" sz="quarter" idx="5"/>
          </p:nvPr>
        </p:nvSpPr>
        <p:spPr/>
        <p:txBody>
          <a:bodyPr/>
          <a:lstStyle/>
          <a:p>
            <a:fld id="{9690DB9F-5205-4FE4-84E1-4C2F3D79558D}" type="slidenum">
              <a:rPr lang="en-IN" smtClean="0"/>
              <a:t>14</a:t>
            </a:fld>
            <a:endParaRPr lang="en-IN"/>
          </a:p>
        </p:txBody>
      </p:sp>
    </p:spTree>
    <p:extLst>
      <p:ext uri="{BB962C8B-B14F-4D97-AF65-F5344CB8AC3E}">
        <p14:creationId xmlns:p14="http://schemas.microsoft.com/office/powerpoint/2010/main" val="4067638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Insights Tab – Helps you to analyse each race individually with various tables and relations.</a:t>
            </a:r>
          </a:p>
          <a:p>
            <a:r>
              <a:rPr lang="en-IN" dirty="0"/>
              <a:t>Fig 8. Insights Tab where Year and Circuit are selected that are to be analysed. Italy, 2022 in this case.</a:t>
            </a:r>
          </a:p>
        </p:txBody>
      </p:sp>
      <p:sp>
        <p:nvSpPr>
          <p:cNvPr id="4" name="Slide Number Placeholder 3"/>
          <p:cNvSpPr>
            <a:spLocks noGrp="1"/>
          </p:cNvSpPr>
          <p:nvPr>
            <p:ph type="sldNum" sz="quarter" idx="5"/>
          </p:nvPr>
        </p:nvSpPr>
        <p:spPr/>
        <p:txBody>
          <a:bodyPr/>
          <a:lstStyle/>
          <a:p>
            <a:fld id="{9690DB9F-5205-4FE4-84E1-4C2F3D79558D}" type="slidenum">
              <a:rPr lang="en-IN" smtClean="0"/>
              <a:t>15</a:t>
            </a:fld>
            <a:endParaRPr lang="en-IN"/>
          </a:p>
        </p:txBody>
      </p:sp>
    </p:spTree>
    <p:extLst>
      <p:ext uri="{BB962C8B-B14F-4D97-AF65-F5344CB8AC3E}">
        <p14:creationId xmlns:p14="http://schemas.microsoft.com/office/powerpoint/2010/main" val="556735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Insights Tab – Better vs Faster Tab – Shows two bar charts, first for ‘Race Summary’ that shows total points earned by each driver for the race with Drivers on X-Axis and Driver Points on Y-Axis. Second for, Fastest Lap Summary that shows fastest lap by each driver for the race with Drivers Name on X-Axis and Time on Y-Axis. </a:t>
            </a:r>
          </a:p>
          <a:p>
            <a:r>
              <a:rPr lang="en-IN" dirty="0"/>
              <a:t>Fig. 9. Race Summary Chart and Fastest Lap Summary Chart for Italy, 2022</a:t>
            </a:r>
          </a:p>
        </p:txBody>
      </p:sp>
      <p:sp>
        <p:nvSpPr>
          <p:cNvPr id="4" name="Slide Number Placeholder 3"/>
          <p:cNvSpPr>
            <a:spLocks noGrp="1"/>
          </p:cNvSpPr>
          <p:nvPr>
            <p:ph type="sldNum" sz="quarter" idx="5"/>
          </p:nvPr>
        </p:nvSpPr>
        <p:spPr/>
        <p:txBody>
          <a:bodyPr/>
          <a:lstStyle/>
          <a:p>
            <a:fld id="{9690DB9F-5205-4FE4-84E1-4C2F3D79558D}" type="slidenum">
              <a:rPr lang="en-IN" smtClean="0"/>
              <a:t>16</a:t>
            </a:fld>
            <a:endParaRPr lang="en-IN"/>
          </a:p>
        </p:txBody>
      </p:sp>
    </p:spTree>
    <p:extLst>
      <p:ext uri="{BB962C8B-B14F-4D97-AF65-F5344CB8AC3E}">
        <p14:creationId xmlns:p14="http://schemas.microsoft.com/office/powerpoint/2010/main" val="2723051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Insights Tab – Pitstop Analysis – Table for pitstop analysis. Shows a relation between Race Position and Pitstops Details.</a:t>
            </a:r>
          </a:p>
          <a:p>
            <a:r>
              <a:rPr lang="en-IN" dirty="0"/>
              <a:t>Fig. 10. Pitstops Analysis Table for Italy, 2022</a:t>
            </a:r>
          </a:p>
        </p:txBody>
      </p:sp>
      <p:sp>
        <p:nvSpPr>
          <p:cNvPr id="4" name="Slide Number Placeholder 3"/>
          <p:cNvSpPr>
            <a:spLocks noGrp="1"/>
          </p:cNvSpPr>
          <p:nvPr>
            <p:ph type="sldNum" sz="quarter" idx="5"/>
          </p:nvPr>
        </p:nvSpPr>
        <p:spPr/>
        <p:txBody>
          <a:bodyPr/>
          <a:lstStyle/>
          <a:p>
            <a:fld id="{9690DB9F-5205-4FE4-84E1-4C2F3D79558D}" type="slidenum">
              <a:rPr lang="en-IN" smtClean="0"/>
              <a:t>17</a:t>
            </a:fld>
            <a:endParaRPr lang="en-IN"/>
          </a:p>
        </p:txBody>
      </p:sp>
    </p:spTree>
    <p:extLst>
      <p:ext uri="{BB962C8B-B14F-4D97-AF65-F5344CB8AC3E}">
        <p14:creationId xmlns:p14="http://schemas.microsoft.com/office/powerpoint/2010/main" val="1957021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Insights - Race Analysis – In-depth Overall Race Analysis</a:t>
            </a:r>
          </a:p>
          <a:p>
            <a:r>
              <a:rPr lang="en-IN" dirty="0"/>
              <a:t>Fig. 11. In-Depth race analysis for Italy, 2022</a:t>
            </a:r>
          </a:p>
        </p:txBody>
      </p:sp>
      <p:sp>
        <p:nvSpPr>
          <p:cNvPr id="4" name="Slide Number Placeholder 3"/>
          <p:cNvSpPr>
            <a:spLocks noGrp="1"/>
          </p:cNvSpPr>
          <p:nvPr>
            <p:ph type="sldNum" sz="quarter" idx="5"/>
          </p:nvPr>
        </p:nvSpPr>
        <p:spPr/>
        <p:txBody>
          <a:bodyPr/>
          <a:lstStyle/>
          <a:p>
            <a:fld id="{9690DB9F-5205-4FE4-84E1-4C2F3D79558D}" type="slidenum">
              <a:rPr lang="en-IN" smtClean="0"/>
              <a:t>18</a:t>
            </a:fld>
            <a:endParaRPr lang="en-IN"/>
          </a:p>
        </p:txBody>
      </p:sp>
    </p:spTree>
    <p:extLst>
      <p:ext uri="{BB962C8B-B14F-4D97-AF65-F5344CB8AC3E}">
        <p14:creationId xmlns:p14="http://schemas.microsoft.com/office/powerpoint/2010/main" val="2623862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Insights – Position Gained or Lost – Table for comparison of pole and final positions to calculate the number of positions gained or lost.</a:t>
            </a:r>
          </a:p>
          <a:p>
            <a:r>
              <a:rPr lang="en-IN" dirty="0"/>
              <a:t>Fig. 12. Positions Gained or Lost for Italy, 2022 Race.</a:t>
            </a:r>
          </a:p>
          <a:p>
            <a:endParaRPr lang="en-IN" dirty="0"/>
          </a:p>
        </p:txBody>
      </p:sp>
      <p:sp>
        <p:nvSpPr>
          <p:cNvPr id="4" name="Slide Number Placeholder 3"/>
          <p:cNvSpPr>
            <a:spLocks noGrp="1"/>
          </p:cNvSpPr>
          <p:nvPr>
            <p:ph type="sldNum" sz="quarter" idx="5"/>
          </p:nvPr>
        </p:nvSpPr>
        <p:spPr/>
        <p:txBody>
          <a:bodyPr/>
          <a:lstStyle/>
          <a:p>
            <a:fld id="{9690DB9F-5205-4FE4-84E1-4C2F3D79558D}" type="slidenum">
              <a:rPr lang="en-IN" smtClean="0"/>
              <a:t>19</a:t>
            </a:fld>
            <a:endParaRPr lang="en-IN"/>
          </a:p>
        </p:txBody>
      </p:sp>
    </p:spTree>
    <p:extLst>
      <p:ext uri="{BB962C8B-B14F-4D97-AF65-F5344CB8AC3E}">
        <p14:creationId xmlns:p14="http://schemas.microsoft.com/office/powerpoint/2010/main" val="2198654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Group Members</a:t>
            </a:r>
          </a:p>
        </p:txBody>
      </p:sp>
      <p:sp>
        <p:nvSpPr>
          <p:cNvPr id="4" name="Slide Number Placeholder 3"/>
          <p:cNvSpPr>
            <a:spLocks noGrp="1"/>
          </p:cNvSpPr>
          <p:nvPr>
            <p:ph type="sldNum" sz="quarter" idx="5"/>
          </p:nvPr>
        </p:nvSpPr>
        <p:spPr/>
        <p:txBody>
          <a:bodyPr/>
          <a:lstStyle/>
          <a:p>
            <a:fld id="{9690DB9F-5205-4FE4-84E1-4C2F3D79558D}" type="slidenum">
              <a:rPr lang="en-IN" smtClean="0"/>
              <a:t>20</a:t>
            </a:fld>
            <a:endParaRPr lang="en-IN"/>
          </a:p>
        </p:txBody>
      </p:sp>
    </p:spTree>
    <p:extLst>
      <p:ext uri="{BB962C8B-B14F-4D97-AF65-F5344CB8AC3E}">
        <p14:creationId xmlns:p14="http://schemas.microsoft.com/office/powerpoint/2010/main" val="1643683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4fb2fbdd12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4fb2fbdd12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690DB9F-5205-4FE4-84E1-4C2F3D79558D}" type="slidenum">
              <a:rPr lang="en-IN" smtClean="0"/>
              <a:t>6</a:t>
            </a:fld>
            <a:endParaRPr lang="en-IN"/>
          </a:p>
        </p:txBody>
      </p:sp>
    </p:spTree>
    <p:extLst>
      <p:ext uri="{BB962C8B-B14F-4D97-AF65-F5344CB8AC3E}">
        <p14:creationId xmlns:p14="http://schemas.microsoft.com/office/powerpoint/2010/main" val="392769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IN" dirty="0"/>
              <a:t>Home Page – Landing page for feed for speed web application. Having 6 tabs that persists across the application; Home Page, Select Race, Live Racing, Overlapping Zone, Race Hotness Meter, Insights</a:t>
            </a:r>
          </a:p>
          <a:p>
            <a:pPr marL="228600" indent="-228600">
              <a:buAutoNum type="arabicPeriod"/>
            </a:pPr>
            <a:r>
              <a:rPr lang="en-IN" dirty="0"/>
              <a:t>Fig1. Home Page for feed for speed.</a:t>
            </a:r>
          </a:p>
        </p:txBody>
      </p:sp>
      <p:sp>
        <p:nvSpPr>
          <p:cNvPr id="4" name="Slide Number Placeholder 3"/>
          <p:cNvSpPr>
            <a:spLocks noGrp="1"/>
          </p:cNvSpPr>
          <p:nvPr>
            <p:ph type="sldNum" sz="quarter" idx="5"/>
          </p:nvPr>
        </p:nvSpPr>
        <p:spPr/>
        <p:txBody>
          <a:bodyPr/>
          <a:lstStyle/>
          <a:p>
            <a:fld id="{9690DB9F-5205-4FE4-84E1-4C2F3D79558D}" type="slidenum">
              <a:rPr lang="en-IN" smtClean="0"/>
              <a:t>7</a:t>
            </a:fld>
            <a:endParaRPr lang="en-IN"/>
          </a:p>
        </p:txBody>
      </p:sp>
    </p:spTree>
    <p:extLst>
      <p:ext uri="{BB962C8B-B14F-4D97-AF65-F5344CB8AC3E}">
        <p14:creationId xmlns:p14="http://schemas.microsoft.com/office/powerpoint/2010/main" val="136194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2. Map View – Provides a map year wise and plots markers for every race for the respective year. </a:t>
            </a:r>
          </a:p>
          <a:p>
            <a:r>
              <a:rPr lang="en-IN" dirty="0"/>
              <a:t>Maps are provided by Open Street Maps implemented using leaflet library.</a:t>
            </a:r>
          </a:p>
          <a:p>
            <a:r>
              <a:rPr lang="en-IN" dirty="0"/>
              <a:t>Fig 2. Map for year 2022 with Monza, Italy Grand Prix selected.</a:t>
            </a:r>
          </a:p>
        </p:txBody>
      </p:sp>
      <p:sp>
        <p:nvSpPr>
          <p:cNvPr id="4" name="Slide Number Placeholder 3"/>
          <p:cNvSpPr>
            <a:spLocks noGrp="1"/>
          </p:cNvSpPr>
          <p:nvPr>
            <p:ph type="sldNum" sz="quarter" idx="5"/>
          </p:nvPr>
        </p:nvSpPr>
        <p:spPr/>
        <p:txBody>
          <a:bodyPr/>
          <a:lstStyle/>
          <a:p>
            <a:fld id="{9690DB9F-5205-4FE4-84E1-4C2F3D79558D}" type="slidenum">
              <a:rPr lang="en-IN" smtClean="0"/>
              <a:t>8</a:t>
            </a:fld>
            <a:endParaRPr lang="en-IN"/>
          </a:p>
        </p:txBody>
      </p:sp>
    </p:spTree>
    <p:extLst>
      <p:ext uri="{BB962C8B-B14F-4D97-AF65-F5344CB8AC3E}">
        <p14:creationId xmlns:p14="http://schemas.microsoft.com/office/powerpoint/2010/main" val="99702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maps are interactive and can be zoomed in or out based on user selection.</a:t>
            </a:r>
          </a:p>
          <a:p>
            <a:r>
              <a:rPr lang="en-IN" dirty="0"/>
              <a:t>Fig 3. Monza, Italy circuit can be seen after zooming in.</a:t>
            </a:r>
          </a:p>
        </p:txBody>
      </p:sp>
      <p:sp>
        <p:nvSpPr>
          <p:cNvPr id="4" name="Slide Number Placeholder 3"/>
          <p:cNvSpPr>
            <a:spLocks noGrp="1"/>
          </p:cNvSpPr>
          <p:nvPr>
            <p:ph type="sldNum" sz="quarter" idx="5"/>
          </p:nvPr>
        </p:nvSpPr>
        <p:spPr/>
        <p:txBody>
          <a:bodyPr/>
          <a:lstStyle/>
          <a:p>
            <a:fld id="{9690DB9F-5205-4FE4-84E1-4C2F3D79558D}" type="slidenum">
              <a:rPr lang="en-IN" smtClean="0"/>
              <a:t>9</a:t>
            </a:fld>
            <a:endParaRPr lang="en-IN"/>
          </a:p>
        </p:txBody>
      </p:sp>
    </p:spTree>
    <p:extLst>
      <p:ext uri="{BB962C8B-B14F-4D97-AF65-F5344CB8AC3E}">
        <p14:creationId xmlns:p14="http://schemas.microsoft.com/office/powerpoint/2010/main" val="49583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Live Racing Tab – Not your regular graph, visualise each race from 1950 to 2023 with a help of racing bar chart. Animated Bar Chart that shows overlapping across laps like a real race.</a:t>
            </a:r>
          </a:p>
          <a:p>
            <a:r>
              <a:rPr lang="en-IN" dirty="0"/>
              <a:t>Fig. 4. Racing Bar Chart for Monaco, 2003</a:t>
            </a:r>
          </a:p>
        </p:txBody>
      </p:sp>
      <p:sp>
        <p:nvSpPr>
          <p:cNvPr id="4" name="Slide Number Placeholder 3"/>
          <p:cNvSpPr>
            <a:spLocks noGrp="1"/>
          </p:cNvSpPr>
          <p:nvPr>
            <p:ph type="sldNum" sz="quarter" idx="5"/>
          </p:nvPr>
        </p:nvSpPr>
        <p:spPr/>
        <p:txBody>
          <a:bodyPr/>
          <a:lstStyle/>
          <a:p>
            <a:fld id="{9690DB9F-5205-4FE4-84E1-4C2F3D79558D}" type="slidenum">
              <a:rPr lang="en-IN" smtClean="0"/>
              <a:t>10</a:t>
            </a:fld>
            <a:endParaRPr lang="en-IN"/>
          </a:p>
        </p:txBody>
      </p:sp>
    </p:spTree>
    <p:extLst>
      <p:ext uri="{BB962C8B-B14F-4D97-AF65-F5344CB8AC3E}">
        <p14:creationId xmlns:p14="http://schemas.microsoft.com/office/powerpoint/2010/main" val="4053294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Overlapping Zone – After selecting and race for the specific year, it will greet you will Overlaps summary table for the race that shows total overlaps done by each driver in the race. On right there are 3 drop downs that will get auto populated with driver’s names from the selected race. After selecting 2 drivers we can see their head to head overlaps for that race.  (Driver’s photos are also scraped on demand for the drivers selected on the right drop downs).</a:t>
            </a:r>
          </a:p>
          <a:p>
            <a:r>
              <a:rPr lang="en-IN" dirty="0"/>
              <a:t>Fig. 5. Overlaps Summary Table on the left for the race China, 2016 (left) and Head to Head Overlaps of Max Verstappen and Daniel Ricciardo with their photos.</a:t>
            </a:r>
          </a:p>
        </p:txBody>
      </p:sp>
      <p:sp>
        <p:nvSpPr>
          <p:cNvPr id="4" name="Slide Number Placeholder 3"/>
          <p:cNvSpPr>
            <a:spLocks noGrp="1"/>
          </p:cNvSpPr>
          <p:nvPr>
            <p:ph type="sldNum" sz="quarter" idx="5"/>
          </p:nvPr>
        </p:nvSpPr>
        <p:spPr/>
        <p:txBody>
          <a:bodyPr/>
          <a:lstStyle/>
          <a:p>
            <a:fld id="{9690DB9F-5205-4FE4-84E1-4C2F3D79558D}" type="slidenum">
              <a:rPr lang="en-IN" smtClean="0"/>
              <a:t>11</a:t>
            </a:fld>
            <a:endParaRPr lang="en-IN"/>
          </a:p>
        </p:txBody>
      </p:sp>
    </p:spTree>
    <p:extLst>
      <p:ext uri="{BB962C8B-B14F-4D97-AF65-F5344CB8AC3E}">
        <p14:creationId xmlns:p14="http://schemas.microsoft.com/office/powerpoint/2010/main" val="2317609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Overlapping Zone – The head to head overlaps for the two drivers for the race are also shown graphically using line plot, where Laps are on the X-Axis and Positions are on the Y-Axis and line for each driver.</a:t>
            </a:r>
          </a:p>
          <a:p>
            <a:r>
              <a:rPr lang="en-IN" dirty="0"/>
              <a:t>Fig 6. Overlapping Lap Plot for Max Verstappen and Daniel Ricciardo for the race China, 2016</a:t>
            </a:r>
          </a:p>
        </p:txBody>
      </p:sp>
      <p:sp>
        <p:nvSpPr>
          <p:cNvPr id="4" name="Slide Number Placeholder 3"/>
          <p:cNvSpPr>
            <a:spLocks noGrp="1"/>
          </p:cNvSpPr>
          <p:nvPr>
            <p:ph type="sldNum" sz="quarter" idx="5"/>
          </p:nvPr>
        </p:nvSpPr>
        <p:spPr/>
        <p:txBody>
          <a:bodyPr/>
          <a:lstStyle/>
          <a:p>
            <a:fld id="{9690DB9F-5205-4FE4-84E1-4C2F3D79558D}" type="slidenum">
              <a:rPr lang="en-IN" smtClean="0"/>
              <a:t>12</a:t>
            </a:fld>
            <a:endParaRPr lang="en-IN"/>
          </a:p>
        </p:txBody>
      </p:sp>
    </p:spTree>
    <p:extLst>
      <p:ext uri="{BB962C8B-B14F-4D97-AF65-F5344CB8AC3E}">
        <p14:creationId xmlns:p14="http://schemas.microsoft.com/office/powerpoint/2010/main" val="158518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687A-CB98-3A83-82BC-35800C13C7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47F2CB-D163-EC28-CBB4-3D591705C5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005491-AB1C-9096-64CA-3A6C0FB5A3B1}"/>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5" name="Footer Placeholder 4">
            <a:extLst>
              <a:ext uri="{FF2B5EF4-FFF2-40B4-BE49-F238E27FC236}">
                <a16:creationId xmlns:a16="http://schemas.microsoft.com/office/drawing/2014/main" id="{7BFA3255-3283-9894-0B58-B43CF64DB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CB9B76-28A7-C656-8FD2-4120BF64C68F}"/>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1228367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6AEA-D93B-B7F5-06AB-86EB3FCDBD2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7F6E56-FA4E-5BEE-1786-8BA289EE97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ECBDE6-CDA9-A54B-204A-AB651A760861}"/>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5" name="Footer Placeholder 4">
            <a:extLst>
              <a:ext uri="{FF2B5EF4-FFF2-40B4-BE49-F238E27FC236}">
                <a16:creationId xmlns:a16="http://schemas.microsoft.com/office/drawing/2014/main" id="{1821EAFB-6975-5D12-4A32-6F5152A7B1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257ABD-FEFC-E2D1-2A67-A0722E712195}"/>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2355319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E0F630-2FCB-F733-9B56-48F30F4C3D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E33E7CC-A1D1-6A5A-F8C3-6EAC77EE5C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9EE425-AE96-EA5C-2587-B218999748C8}"/>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5" name="Footer Placeholder 4">
            <a:extLst>
              <a:ext uri="{FF2B5EF4-FFF2-40B4-BE49-F238E27FC236}">
                <a16:creationId xmlns:a16="http://schemas.microsoft.com/office/drawing/2014/main" id="{2683F13F-45DF-6082-54EE-D0833B2B68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836F60-5C8A-4AF6-906A-2B96037449C2}"/>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78453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6351C-B70A-0E39-DC1E-3FB73A23D78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BD8C5F-605E-1332-E042-403DD8AF6E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BC8C88-5DED-AAA7-5B52-156F7960A938}"/>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5" name="Footer Placeholder 4">
            <a:extLst>
              <a:ext uri="{FF2B5EF4-FFF2-40B4-BE49-F238E27FC236}">
                <a16:creationId xmlns:a16="http://schemas.microsoft.com/office/drawing/2014/main" id="{D00CABC2-0A78-93C1-722F-E43FA41D0A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C7C0DB-D717-003E-931E-AB67AA4E44E0}"/>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145366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53D46-D7B6-539A-AEAE-D21FBC7E92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32C342-61F8-1400-68A1-8F3EDABA1C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44D79A-126D-6376-67CE-C58927A4D4AA}"/>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5" name="Footer Placeholder 4">
            <a:extLst>
              <a:ext uri="{FF2B5EF4-FFF2-40B4-BE49-F238E27FC236}">
                <a16:creationId xmlns:a16="http://schemas.microsoft.com/office/drawing/2014/main" id="{823E13DA-72FA-D8E5-3FCF-EFC1E53377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9ECFEA-0959-43F4-E721-74F2811D7431}"/>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887018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2CA9-C220-1592-24A0-D6890F50D25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4D625E-24BC-0866-3376-1891A7480F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2C57C7-065F-BD18-53B6-718CF0F218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3BD295-9833-FB28-D9A6-9F3B39F8C357}"/>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6" name="Footer Placeholder 5">
            <a:extLst>
              <a:ext uri="{FF2B5EF4-FFF2-40B4-BE49-F238E27FC236}">
                <a16:creationId xmlns:a16="http://schemas.microsoft.com/office/drawing/2014/main" id="{B2EB6846-7695-40CC-7D18-94756EEEA62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89F4A0-FCE7-B0AB-2217-7F34154451B4}"/>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374120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3F97-6B2F-A2DB-3260-D115DC4EFF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CBB47D-C9D2-3321-64AA-D0B70313DE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BC8006-C340-99EB-483B-34D141FA1A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B29093F-0149-67FC-72C3-0E02171B1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48F5ED-F20C-F883-2F5A-0E94352E50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10E2BDA-8C3C-9253-82F6-5C066D9604EF}"/>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8" name="Footer Placeholder 7">
            <a:extLst>
              <a:ext uri="{FF2B5EF4-FFF2-40B4-BE49-F238E27FC236}">
                <a16:creationId xmlns:a16="http://schemas.microsoft.com/office/drawing/2014/main" id="{0D42A8FB-1FDA-2455-7D97-22D7A80D9B3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F769CB-B472-4F73-4464-F40AB86B8CD3}"/>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272420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2318-DD8E-2BEE-555A-19B9E59FDE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F3AE5E2-5403-AB6A-7DCE-6252494B27AF}"/>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4" name="Footer Placeholder 3">
            <a:extLst>
              <a:ext uri="{FF2B5EF4-FFF2-40B4-BE49-F238E27FC236}">
                <a16:creationId xmlns:a16="http://schemas.microsoft.com/office/drawing/2014/main" id="{0453E5E9-779F-C1DC-F018-8E390C5C06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FD0DCE-F347-34A3-CFA8-79F2BBC5F161}"/>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119470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A1DF11-BABA-F9D8-4280-99B1A2D1C1C5}"/>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3" name="Footer Placeholder 2">
            <a:extLst>
              <a:ext uri="{FF2B5EF4-FFF2-40B4-BE49-F238E27FC236}">
                <a16:creationId xmlns:a16="http://schemas.microsoft.com/office/drawing/2014/main" id="{9712084A-D720-ADE8-8432-6F8886BBAC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7C20D6C-BBB2-F2F4-B9AD-80B7D57CDE3C}"/>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1377037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38013-40F9-7576-CB4C-35F7F1AA5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1E4A9E3-8C00-259D-B2D7-714A3C84E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294D3C1-9D7F-8800-B036-C342C51D5E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1490C4-4A5B-DFF6-8BD8-E3EA6DF008E6}"/>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6" name="Footer Placeholder 5">
            <a:extLst>
              <a:ext uri="{FF2B5EF4-FFF2-40B4-BE49-F238E27FC236}">
                <a16:creationId xmlns:a16="http://schemas.microsoft.com/office/drawing/2014/main" id="{48B3C99C-5653-DF3D-7704-69D0A87BE2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B6AE6D7-022A-8759-D75E-399C333154B2}"/>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881500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CFEF8-42E0-9EC6-5115-D826CF7B20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46108D0-FF17-F4AE-6FD6-929F078E5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EB6A0C9-A8AD-273F-A762-6BC345F0F7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EDAAB-EFC7-40B0-6D76-5069318F9703}"/>
              </a:ext>
            </a:extLst>
          </p:cNvPr>
          <p:cNvSpPr>
            <a:spLocks noGrp="1"/>
          </p:cNvSpPr>
          <p:nvPr>
            <p:ph type="dt" sz="half" idx="10"/>
          </p:nvPr>
        </p:nvSpPr>
        <p:spPr/>
        <p:txBody>
          <a:bodyPr/>
          <a:lstStyle/>
          <a:p>
            <a:fld id="{CE1723F4-BFF7-45E0-B7FC-2650CFB968DD}" type="datetimeFigureOut">
              <a:rPr lang="en-IN" smtClean="0"/>
              <a:t>25-10-2023</a:t>
            </a:fld>
            <a:endParaRPr lang="en-IN"/>
          </a:p>
        </p:txBody>
      </p:sp>
      <p:sp>
        <p:nvSpPr>
          <p:cNvPr id="6" name="Footer Placeholder 5">
            <a:extLst>
              <a:ext uri="{FF2B5EF4-FFF2-40B4-BE49-F238E27FC236}">
                <a16:creationId xmlns:a16="http://schemas.microsoft.com/office/drawing/2014/main" id="{DF6053FB-768A-04F7-A3D6-6DA24BB943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ACB73F-181B-AD8C-F107-CF0D8815FC16}"/>
              </a:ext>
            </a:extLst>
          </p:cNvPr>
          <p:cNvSpPr>
            <a:spLocks noGrp="1"/>
          </p:cNvSpPr>
          <p:nvPr>
            <p:ph type="sldNum" sz="quarter" idx="12"/>
          </p:nvPr>
        </p:nvSpPr>
        <p:spPr/>
        <p:txBody>
          <a:bodyPr/>
          <a:lstStyle/>
          <a:p>
            <a:fld id="{468B7464-90A2-440D-98A5-414F60BC3907}" type="slidenum">
              <a:rPr lang="en-IN" smtClean="0"/>
              <a:t>‹#›</a:t>
            </a:fld>
            <a:endParaRPr lang="en-IN"/>
          </a:p>
        </p:txBody>
      </p:sp>
    </p:spTree>
    <p:extLst>
      <p:ext uri="{BB962C8B-B14F-4D97-AF65-F5344CB8AC3E}">
        <p14:creationId xmlns:p14="http://schemas.microsoft.com/office/powerpoint/2010/main" val="1192569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149454-7426-E2B6-495C-79FDBE7FA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76F6E5-64EA-5A3F-D7E0-FF7D95F348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0588C5-1B90-C7C3-C519-5B38F6C768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1723F4-BFF7-45E0-B7FC-2650CFB968DD}" type="datetimeFigureOut">
              <a:rPr lang="en-IN" smtClean="0"/>
              <a:t>25-10-2023</a:t>
            </a:fld>
            <a:endParaRPr lang="en-IN"/>
          </a:p>
        </p:txBody>
      </p:sp>
      <p:sp>
        <p:nvSpPr>
          <p:cNvPr id="5" name="Footer Placeholder 4">
            <a:extLst>
              <a:ext uri="{FF2B5EF4-FFF2-40B4-BE49-F238E27FC236}">
                <a16:creationId xmlns:a16="http://schemas.microsoft.com/office/drawing/2014/main" id="{9DDA5FA9-B2B2-AF95-D361-F55A24216F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B631FB-2A5D-87D7-478F-C4E6C92D1B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8B7464-90A2-440D-98A5-414F60BC3907}" type="slidenum">
              <a:rPr lang="en-IN" smtClean="0"/>
              <a:t>‹#›</a:t>
            </a:fld>
            <a:endParaRPr lang="en-IN"/>
          </a:p>
        </p:txBody>
      </p:sp>
    </p:spTree>
    <p:extLst>
      <p:ext uri="{BB962C8B-B14F-4D97-AF65-F5344CB8AC3E}">
        <p14:creationId xmlns:p14="http://schemas.microsoft.com/office/powerpoint/2010/main" val="4013179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hyperlink" Target="https://feed-for-speed.shinyapps.io/index"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hyperlink" Target="https://www.formula1.com/en.html" TargetMode="External"/><Relationship Id="rId7"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hyperlink" Target="https://www.statsf1.com/en/default.aspx"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feed-for-speed.shinyapps.io/index"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alphaModFix amt="0"/>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2EADE-0F2D-20C5-4B1A-30EA93165D0F}"/>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DE39C270-970F-C1A0-BC82-0EA06D0FF9BB}"/>
              </a:ext>
            </a:extLst>
          </p:cNvPr>
          <p:cNvSpPr>
            <a:spLocks noGrp="1"/>
          </p:cNvSpPr>
          <p:nvPr>
            <p:ph type="subTitle" idx="1"/>
          </p:nvPr>
        </p:nvSpPr>
        <p:spPr/>
        <p:txBody>
          <a:bodyPr/>
          <a:lstStyle/>
          <a:p>
            <a:endParaRPr lang="en-IN"/>
          </a:p>
        </p:txBody>
      </p:sp>
      <p:pic>
        <p:nvPicPr>
          <p:cNvPr id="7" name="Untitled video - Made with Clipchamp (1)">
            <a:hlinkClick r:id="" action="ppaction://media"/>
            <a:extLst>
              <a:ext uri="{FF2B5EF4-FFF2-40B4-BE49-F238E27FC236}">
                <a16:creationId xmlns:a16="http://schemas.microsoft.com/office/drawing/2014/main" id="{5A2FD7BF-16FC-7985-4D3B-204E6AC5F3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87163881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287656-0BFC-7D7A-0E02-5DC73418F598}"/>
              </a:ext>
            </a:extLst>
          </p:cNvPr>
          <p:cNvPicPr>
            <a:picLocks noChangeAspect="1"/>
          </p:cNvPicPr>
          <p:nvPr/>
        </p:nvPicPr>
        <p:blipFill>
          <a:blip r:embed="rId3"/>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BE0774A7-FB7B-3534-FDF8-78E459600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325" y="1506220"/>
            <a:ext cx="10801350" cy="4500563"/>
          </a:xfrm>
          <a:prstGeom prst="rect">
            <a:avLst/>
          </a:prstGeom>
        </p:spPr>
      </p:pic>
    </p:spTree>
    <p:extLst>
      <p:ext uri="{BB962C8B-B14F-4D97-AF65-F5344CB8AC3E}">
        <p14:creationId xmlns:p14="http://schemas.microsoft.com/office/powerpoint/2010/main" val="1049016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B15E56-EE22-4084-75D2-DD37817A5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1506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7E828B-991E-8266-827B-CF27EE04D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5607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D5CAC4-C0A7-F161-BCD1-B7059B225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759B598E-3F03-A058-B469-BBF95D69A6EB}"/>
              </a:ext>
            </a:extLst>
          </p:cNvPr>
          <p:cNvPicPr>
            <a:picLocks noChangeAspect="1"/>
          </p:cNvPicPr>
          <p:nvPr/>
        </p:nvPicPr>
        <p:blipFill rotWithShape="1">
          <a:blip r:embed="rId4">
            <a:extLst>
              <a:ext uri="{28A0092B-C50C-407E-A947-70E740481C1C}">
                <a14:useLocalDpi xmlns:a14="http://schemas.microsoft.com/office/drawing/2010/main" val="0"/>
              </a:ext>
            </a:extLst>
          </a:blip>
          <a:srcRect l="37031"/>
          <a:stretch/>
        </p:blipFill>
        <p:spPr>
          <a:xfrm>
            <a:off x="4514850" y="0"/>
            <a:ext cx="7677150" cy="6858000"/>
          </a:xfrm>
          <a:prstGeom prst="rect">
            <a:avLst/>
          </a:prstGeom>
        </p:spPr>
      </p:pic>
      <p:pic>
        <p:nvPicPr>
          <p:cNvPr id="7" name="Picture 6">
            <a:extLst>
              <a:ext uri="{FF2B5EF4-FFF2-40B4-BE49-F238E27FC236}">
                <a16:creationId xmlns:a16="http://schemas.microsoft.com/office/drawing/2014/main" id="{587FDD06-E91E-8743-4ADC-04CFCECD3316}"/>
              </a:ext>
            </a:extLst>
          </p:cNvPr>
          <p:cNvPicPr>
            <a:picLocks noChangeAspect="1"/>
          </p:cNvPicPr>
          <p:nvPr/>
        </p:nvPicPr>
        <p:blipFill rotWithShape="1">
          <a:blip r:embed="rId5">
            <a:extLst>
              <a:ext uri="{28A0092B-C50C-407E-A947-70E740481C1C}">
                <a14:useLocalDpi xmlns:a14="http://schemas.microsoft.com/office/drawing/2010/main" val="0"/>
              </a:ext>
            </a:extLst>
          </a:blip>
          <a:srcRect l="57750"/>
          <a:stretch/>
        </p:blipFill>
        <p:spPr>
          <a:xfrm>
            <a:off x="7040880" y="0"/>
            <a:ext cx="5151120" cy="6858000"/>
          </a:xfrm>
          <a:prstGeom prst="rect">
            <a:avLst/>
          </a:prstGeom>
        </p:spPr>
      </p:pic>
      <p:cxnSp>
        <p:nvCxnSpPr>
          <p:cNvPr id="9" name="Straight Connector 8">
            <a:extLst>
              <a:ext uri="{FF2B5EF4-FFF2-40B4-BE49-F238E27FC236}">
                <a16:creationId xmlns:a16="http://schemas.microsoft.com/office/drawing/2014/main" id="{F9FD1BE5-BC7E-5F32-67EF-7DEE1F576D82}"/>
              </a:ext>
            </a:extLst>
          </p:cNvPr>
          <p:cNvCxnSpPr/>
          <p:nvPr/>
        </p:nvCxnSpPr>
        <p:spPr>
          <a:xfrm>
            <a:off x="4514850" y="-91440"/>
            <a:ext cx="0" cy="715518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C0FE2DFD-F8FA-F591-440E-15A1D7B53796}"/>
              </a:ext>
            </a:extLst>
          </p:cNvPr>
          <p:cNvCxnSpPr/>
          <p:nvPr/>
        </p:nvCxnSpPr>
        <p:spPr>
          <a:xfrm>
            <a:off x="7040880" y="-91440"/>
            <a:ext cx="0" cy="7338060"/>
          </a:xfrm>
          <a:prstGeom prst="line">
            <a:avLst/>
          </a:prstGeom>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3222BD2E-5FF9-EB78-4A12-C9DCF87D64D1}"/>
              </a:ext>
            </a:extLst>
          </p:cNvPr>
          <p:cNvSpPr txBox="1"/>
          <p:nvPr/>
        </p:nvSpPr>
        <p:spPr>
          <a:xfrm>
            <a:off x="885825" y="5847308"/>
            <a:ext cx="2983230" cy="523220"/>
          </a:xfrm>
          <a:prstGeom prst="rect">
            <a:avLst/>
          </a:prstGeom>
          <a:noFill/>
        </p:spPr>
        <p:txBody>
          <a:bodyPr wrap="square" rtlCol="0">
            <a:spAutoFit/>
          </a:bodyPr>
          <a:lstStyle/>
          <a:p>
            <a:pPr algn="ctr"/>
            <a:r>
              <a:rPr lang="en-IN" sz="1400" dirty="0">
                <a:latin typeface="Manrope" pitchFamily="2" charset="0"/>
              </a:rPr>
              <a:t>Screenshot 1 </a:t>
            </a:r>
          </a:p>
          <a:p>
            <a:pPr algn="ctr"/>
            <a:r>
              <a:rPr lang="en-IN" sz="1400" dirty="0">
                <a:latin typeface="Manrope" pitchFamily="2" charset="0"/>
              </a:rPr>
              <a:t>Select Country</a:t>
            </a:r>
          </a:p>
        </p:txBody>
      </p:sp>
      <p:sp>
        <p:nvSpPr>
          <p:cNvPr id="13" name="TextBox 12">
            <a:extLst>
              <a:ext uri="{FF2B5EF4-FFF2-40B4-BE49-F238E27FC236}">
                <a16:creationId xmlns:a16="http://schemas.microsoft.com/office/drawing/2014/main" id="{0D803933-7059-C779-2E40-BE2BB33D0A1D}"/>
              </a:ext>
            </a:extLst>
          </p:cNvPr>
          <p:cNvSpPr txBox="1"/>
          <p:nvPr/>
        </p:nvSpPr>
        <p:spPr>
          <a:xfrm>
            <a:off x="4274819" y="5847308"/>
            <a:ext cx="2983230" cy="523220"/>
          </a:xfrm>
          <a:prstGeom prst="rect">
            <a:avLst/>
          </a:prstGeom>
          <a:noFill/>
        </p:spPr>
        <p:txBody>
          <a:bodyPr wrap="square" rtlCol="0">
            <a:spAutoFit/>
          </a:bodyPr>
          <a:lstStyle/>
          <a:p>
            <a:pPr algn="ctr"/>
            <a:r>
              <a:rPr lang="en-IN" sz="1400" dirty="0">
                <a:latin typeface="Manrope" pitchFamily="2" charset="0"/>
              </a:rPr>
              <a:t>Screenshot 2 </a:t>
            </a:r>
          </a:p>
          <a:p>
            <a:pPr algn="ctr"/>
            <a:r>
              <a:rPr lang="en-IN" sz="1400" dirty="0">
                <a:latin typeface="Manrope" pitchFamily="2" charset="0"/>
              </a:rPr>
              <a:t>Select Circuit</a:t>
            </a:r>
          </a:p>
        </p:txBody>
      </p:sp>
      <p:sp>
        <p:nvSpPr>
          <p:cNvPr id="14" name="TextBox 13">
            <a:extLst>
              <a:ext uri="{FF2B5EF4-FFF2-40B4-BE49-F238E27FC236}">
                <a16:creationId xmlns:a16="http://schemas.microsoft.com/office/drawing/2014/main" id="{B021FDCA-A20C-99AD-E04E-4D68FD10D62C}"/>
              </a:ext>
            </a:extLst>
          </p:cNvPr>
          <p:cNvSpPr txBox="1"/>
          <p:nvPr/>
        </p:nvSpPr>
        <p:spPr>
          <a:xfrm>
            <a:off x="7029449" y="5847308"/>
            <a:ext cx="2983230" cy="523220"/>
          </a:xfrm>
          <a:prstGeom prst="rect">
            <a:avLst/>
          </a:prstGeom>
          <a:noFill/>
        </p:spPr>
        <p:txBody>
          <a:bodyPr wrap="square" rtlCol="0">
            <a:spAutoFit/>
          </a:bodyPr>
          <a:lstStyle/>
          <a:p>
            <a:pPr algn="ctr"/>
            <a:r>
              <a:rPr lang="en-IN" sz="1400" dirty="0">
                <a:latin typeface="Manrope" pitchFamily="2" charset="0"/>
              </a:rPr>
              <a:t>Screenshot 3 </a:t>
            </a:r>
          </a:p>
          <a:p>
            <a:pPr algn="ctr"/>
            <a:r>
              <a:rPr lang="en-IN" sz="1400" dirty="0">
                <a:latin typeface="Manrope" pitchFamily="2" charset="0"/>
              </a:rPr>
              <a:t>Select Year</a:t>
            </a:r>
          </a:p>
        </p:txBody>
      </p:sp>
    </p:spTree>
    <p:extLst>
      <p:ext uri="{BB962C8B-B14F-4D97-AF65-F5344CB8AC3E}">
        <p14:creationId xmlns:p14="http://schemas.microsoft.com/office/powerpoint/2010/main" val="3686148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2FF60-20AB-8438-EDAF-FF119C83F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1893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8FE81-D3A6-2179-654D-27DA165CC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9011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BF8A1-9F88-55B6-1A08-554C34C80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2041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38A10A-B24E-3BAC-12EF-F31A86A09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1486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E7D857-EAC2-DB17-18CF-631668AB5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4059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6FCFED-BFA4-16F8-29C3-6021C8831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679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0"/>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5BC35-3F8A-33B7-B98B-F6740562DFE3}"/>
              </a:ext>
            </a:extLst>
          </p:cNvPr>
          <p:cNvSpPr>
            <a:spLocks noGrp="1"/>
          </p:cNvSpPr>
          <p:nvPr>
            <p:ph type="title"/>
          </p:nvPr>
        </p:nvSpPr>
        <p:spPr/>
        <p:txBody>
          <a:bodyPr/>
          <a:lstStyle/>
          <a:p>
            <a:endParaRPr lang="en-IN" dirty="0"/>
          </a:p>
        </p:txBody>
      </p:sp>
      <p:pic>
        <p:nvPicPr>
          <p:cNvPr id="18" name="istockphoto-1301191289-640_adpp_is (online-video-cutter.com)">
            <a:hlinkClick r:id="" action="ppaction://media"/>
            <a:extLst>
              <a:ext uri="{FF2B5EF4-FFF2-40B4-BE49-F238E27FC236}">
                <a16:creationId xmlns:a16="http://schemas.microsoft.com/office/drawing/2014/main" id="{A439E66D-225F-441A-94FC-8B8BFAF01F6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pic>
        <p:nvPicPr>
          <p:cNvPr id="26" name="Picture 25">
            <a:hlinkClick r:id="rId7"/>
            <a:extLst>
              <a:ext uri="{FF2B5EF4-FFF2-40B4-BE49-F238E27FC236}">
                <a16:creationId xmlns:a16="http://schemas.microsoft.com/office/drawing/2014/main" id="{7C811609-68F6-70DF-F17D-44C6D7E3C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3174" y="3025775"/>
            <a:ext cx="6640039" cy="2638426"/>
          </a:xfrm>
          <a:prstGeom prst="rect">
            <a:avLst/>
          </a:prstGeom>
        </p:spPr>
      </p:pic>
    </p:spTree>
    <p:extLst>
      <p:ext uri="{BB962C8B-B14F-4D97-AF65-F5344CB8AC3E}">
        <p14:creationId xmlns:p14="http://schemas.microsoft.com/office/powerpoint/2010/main" val="198880759"/>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27"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stockphoto-1301191289-640_adpp_is (online-video-cutter.com)">
            <a:hlinkClick r:id="" action="ppaction://media"/>
            <a:extLst>
              <a:ext uri="{FF2B5EF4-FFF2-40B4-BE49-F238E27FC236}">
                <a16:creationId xmlns:a16="http://schemas.microsoft.com/office/drawing/2014/main" id="{B5E412BB-9625-145C-986C-70547F0AC4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D3DA81-A16E-9F8C-7E75-6B710FA3A4CD}"/>
              </a:ext>
            </a:extLst>
          </p:cNvPr>
          <p:cNvSpPr>
            <a:spLocks noGrp="1"/>
          </p:cNvSpPr>
          <p:nvPr>
            <p:ph type="title"/>
          </p:nvPr>
        </p:nvSpPr>
        <p:spPr>
          <a:xfrm>
            <a:off x="831850" y="-1330642"/>
            <a:ext cx="10515600" cy="2852737"/>
          </a:xfrm>
        </p:spPr>
        <p:txBody>
          <a:bodyPr/>
          <a:lstStyle/>
          <a:p>
            <a:r>
              <a:rPr lang="en-IN" dirty="0">
                <a:solidFill>
                  <a:schemeClr val="bg1"/>
                </a:solidFill>
                <a:latin typeface="Manrope" pitchFamily="2" charset="0"/>
              </a:rPr>
              <a:t>Group Members</a:t>
            </a:r>
          </a:p>
        </p:txBody>
      </p:sp>
      <p:sp>
        <p:nvSpPr>
          <p:cNvPr id="3" name="Text Placeholder 2">
            <a:extLst>
              <a:ext uri="{FF2B5EF4-FFF2-40B4-BE49-F238E27FC236}">
                <a16:creationId xmlns:a16="http://schemas.microsoft.com/office/drawing/2014/main" id="{BCE2B487-DFD3-9C1E-F44B-173793754AFE}"/>
              </a:ext>
            </a:extLst>
          </p:cNvPr>
          <p:cNvSpPr>
            <a:spLocks noGrp="1"/>
          </p:cNvSpPr>
          <p:nvPr>
            <p:ph type="body" idx="1"/>
          </p:nvPr>
        </p:nvSpPr>
        <p:spPr>
          <a:xfrm>
            <a:off x="831850" y="1697673"/>
            <a:ext cx="10515600" cy="1500187"/>
          </a:xfrm>
        </p:spPr>
        <p:txBody>
          <a:bodyPr>
            <a:normAutofit fontScale="92500" lnSpcReduction="20000"/>
          </a:bodyPr>
          <a:lstStyle/>
          <a:p>
            <a:pPr marL="457200" indent="-457200">
              <a:buAutoNum type="arabicPeriod"/>
            </a:pPr>
            <a:r>
              <a:rPr lang="en-IN" dirty="0">
                <a:solidFill>
                  <a:schemeClr val="bg1"/>
                </a:solidFill>
                <a:latin typeface="Manrope" pitchFamily="2" charset="0"/>
              </a:rPr>
              <a:t>Naman Rastogi – nra99</a:t>
            </a:r>
          </a:p>
          <a:p>
            <a:pPr marL="457200" indent="-457200">
              <a:buAutoNum type="arabicPeriod"/>
            </a:pPr>
            <a:r>
              <a:rPr lang="en-IN" dirty="0">
                <a:solidFill>
                  <a:schemeClr val="bg1"/>
                </a:solidFill>
                <a:latin typeface="Manrope" pitchFamily="2" charset="0"/>
              </a:rPr>
              <a:t>Shivanshu Tandon – sta219</a:t>
            </a:r>
          </a:p>
          <a:p>
            <a:pPr marL="457200" indent="-457200">
              <a:buAutoNum type="arabicPeriod"/>
            </a:pPr>
            <a:r>
              <a:rPr lang="en-IN" dirty="0">
                <a:solidFill>
                  <a:schemeClr val="bg1"/>
                </a:solidFill>
                <a:latin typeface="Manrope" pitchFamily="2" charset="0"/>
              </a:rPr>
              <a:t>Ans Joy – ajo191</a:t>
            </a:r>
          </a:p>
          <a:p>
            <a:pPr marL="457200" indent="-457200">
              <a:buAutoNum type="arabicPeriod"/>
            </a:pPr>
            <a:r>
              <a:rPr lang="en-IN" dirty="0">
                <a:solidFill>
                  <a:schemeClr val="bg1"/>
                </a:solidFill>
                <a:latin typeface="Manrope" pitchFamily="2" charset="0"/>
              </a:rPr>
              <a:t>Ashly Thomas – ath152</a:t>
            </a:r>
          </a:p>
        </p:txBody>
      </p:sp>
    </p:spTree>
    <p:extLst>
      <p:ext uri="{BB962C8B-B14F-4D97-AF65-F5344CB8AC3E}">
        <p14:creationId xmlns:p14="http://schemas.microsoft.com/office/powerpoint/2010/main" val="36713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5FBF2-13C1-E6BF-94F5-5C417334D88B}"/>
              </a:ext>
            </a:extLst>
          </p:cNvPr>
          <p:cNvSpPr>
            <a:spLocks noGrp="1"/>
          </p:cNvSpPr>
          <p:nvPr>
            <p:ph type="title"/>
          </p:nvPr>
        </p:nvSpPr>
        <p:spPr>
          <a:xfrm>
            <a:off x="523875" y="355600"/>
            <a:ext cx="10515600" cy="1325563"/>
          </a:xfrm>
          <a:noFill/>
          <a:ln>
            <a:solidFill>
              <a:schemeClr val="bg1"/>
            </a:solidFill>
          </a:ln>
          <a:effectLst>
            <a:glow rad="139700">
              <a:schemeClr val="accent2">
                <a:satMod val="175000"/>
                <a:alpha val="40000"/>
              </a:schemeClr>
            </a:glow>
            <a:outerShdw blurRad="50800" dist="38100" dir="5400000" algn="t" rotWithShape="0">
              <a:prstClr val="black">
                <a:alpha val="40000"/>
              </a:prstClr>
            </a:outerShdw>
          </a:effectLst>
        </p:spPr>
        <p:txBody>
          <a:bodyPr>
            <a:normAutofit/>
          </a:bodyPr>
          <a:lstStyle/>
          <a:p>
            <a:pPr algn="ctr"/>
            <a:r>
              <a:rPr lang="en-US" sz="6000" dirty="0">
                <a:solidFill>
                  <a:schemeClr val="bg1"/>
                </a:solidFill>
                <a:latin typeface="Formula1 Display Bold" panose="02000000000000000000" pitchFamily="2" charset="0"/>
              </a:rPr>
              <a:t>WEBSITES SCRAPED</a:t>
            </a:r>
            <a:endParaRPr lang="en-IN" sz="6000" dirty="0">
              <a:solidFill>
                <a:schemeClr val="bg1"/>
              </a:solidFill>
              <a:latin typeface="Formula1 Display Bold" panose="02000000000000000000" pitchFamily="2" charset="0"/>
            </a:endParaRPr>
          </a:p>
        </p:txBody>
      </p:sp>
      <p:pic>
        <p:nvPicPr>
          <p:cNvPr id="7" name="Content Placeholder 6">
            <a:hlinkClick r:id="rId3"/>
            <a:extLst>
              <a:ext uri="{FF2B5EF4-FFF2-40B4-BE49-F238E27FC236}">
                <a16:creationId xmlns:a16="http://schemas.microsoft.com/office/drawing/2014/main" id="{61CAC4F3-FC98-135A-C623-F5115FEB2C79}"/>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9635" y="2240448"/>
            <a:ext cx="3555328" cy="888832"/>
          </a:xfrm>
        </p:spPr>
      </p:pic>
      <p:pic>
        <p:nvPicPr>
          <p:cNvPr id="5" name="Picture 4">
            <a:hlinkClick r:id="rId6"/>
            <a:extLst>
              <a:ext uri="{FF2B5EF4-FFF2-40B4-BE49-F238E27FC236}">
                <a16:creationId xmlns:a16="http://schemas.microsoft.com/office/drawing/2014/main" id="{43C3A15B-596E-4330-D2F5-7167520D64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20435" y="4823376"/>
            <a:ext cx="5898528" cy="764624"/>
          </a:xfrm>
          <a:prstGeom prst="rect">
            <a:avLst/>
          </a:prstGeom>
        </p:spPr>
      </p:pic>
    </p:spTree>
    <p:extLst>
      <p:ext uri="{BB962C8B-B14F-4D97-AF65-F5344CB8AC3E}">
        <p14:creationId xmlns:p14="http://schemas.microsoft.com/office/powerpoint/2010/main" val="34662857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39CE-D595-F6B1-A9FA-A1B80836BC58}"/>
              </a:ext>
            </a:extLst>
          </p:cNvPr>
          <p:cNvSpPr>
            <a:spLocks noGrp="1"/>
          </p:cNvSpPr>
          <p:nvPr>
            <p:ph type="title"/>
          </p:nvPr>
        </p:nvSpPr>
        <p:spPr>
          <a:xfrm>
            <a:off x="838200" y="1"/>
            <a:ext cx="10515600" cy="1229360"/>
          </a:xfrm>
          <a:ln>
            <a:solidFill>
              <a:schemeClr val="bg1"/>
            </a:solidFill>
          </a:ln>
          <a:effectLst>
            <a:outerShdw blurRad="50800" dist="38100" dir="5400000" algn="t" rotWithShape="0">
              <a:prstClr val="black">
                <a:alpha val="40000"/>
              </a:prstClr>
            </a:outerShdw>
          </a:effectLst>
        </p:spPr>
        <p:txBody>
          <a:bodyPr>
            <a:normAutofit/>
          </a:bodyPr>
          <a:lstStyle/>
          <a:p>
            <a:pPr algn="ctr"/>
            <a:r>
              <a:rPr lang="en-US" sz="6000" dirty="0">
                <a:solidFill>
                  <a:schemeClr val="bg1"/>
                </a:solidFill>
                <a:latin typeface="Formula1 Display Bold" panose="02000000000000000000" pitchFamily="2" charset="0"/>
              </a:rPr>
              <a:t>WASTED</a:t>
            </a:r>
            <a:endParaRPr lang="en-IN" sz="6000" dirty="0">
              <a:solidFill>
                <a:schemeClr val="bg1"/>
              </a:solidFill>
              <a:latin typeface="Formula1 Display Bold" panose="02000000000000000000" pitchFamily="2" charset="0"/>
            </a:endParaRPr>
          </a:p>
        </p:txBody>
      </p:sp>
      <p:pic>
        <p:nvPicPr>
          <p:cNvPr id="7" name="Picture 6">
            <a:extLst>
              <a:ext uri="{FF2B5EF4-FFF2-40B4-BE49-F238E27FC236}">
                <a16:creationId xmlns:a16="http://schemas.microsoft.com/office/drawing/2014/main" id="{3F61A132-684E-1E25-E1CF-EE20B7E0D20C}"/>
              </a:ext>
            </a:extLst>
          </p:cNvPr>
          <p:cNvPicPr>
            <a:picLocks noChangeAspect="1"/>
          </p:cNvPicPr>
          <p:nvPr/>
        </p:nvPicPr>
        <p:blipFill>
          <a:blip r:embed="rId3"/>
          <a:stretch>
            <a:fillRect/>
          </a:stretch>
        </p:blipFill>
        <p:spPr>
          <a:xfrm>
            <a:off x="6585585" y="2580640"/>
            <a:ext cx="5238750" cy="2846029"/>
          </a:xfrm>
          <a:prstGeom prst="rect">
            <a:avLst/>
          </a:prstGeom>
        </p:spPr>
      </p:pic>
      <p:sp>
        <p:nvSpPr>
          <p:cNvPr id="16" name="Content Placeholder 15">
            <a:extLst>
              <a:ext uri="{FF2B5EF4-FFF2-40B4-BE49-F238E27FC236}">
                <a16:creationId xmlns:a16="http://schemas.microsoft.com/office/drawing/2014/main" id="{92B530A2-1E91-E70F-48F8-F99FFE9C2AAA}"/>
              </a:ext>
            </a:extLst>
          </p:cNvPr>
          <p:cNvSpPr>
            <a:spLocks noGrp="1"/>
          </p:cNvSpPr>
          <p:nvPr>
            <p:ph idx="1"/>
          </p:nvPr>
        </p:nvSpPr>
        <p:spPr/>
        <p:txBody>
          <a:bodyPr/>
          <a:lstStyle/>
          <a:p>
            <a:endParaRPr lang="en-IN"/>
          </a:p>
        </p:txBody>
      </p:sp>
      <p:pic>
        <p:nvPicPr>
          <p:cNvPr id="18" name="Picture 17">
            <a:extLst>
              <a:ext uri="{FF2B5EF4-FFF2-40B4-BE49-F238E27FC236}">
                <a16:creationId xmlns:a16="http://schemas.microsoft.com/office/drawing/2014/main" id="{A0D25B76-9435-6782-2801-CABC1AEAAAC9}"/>
              </a:ext>
            </a:extLst>
          </p:cNvPr>
          <p:cNvPicPr>
            <a:picLocks noChangeAspect="1"/>
          </p:cNvPicPr>
          <p:nvPr/>
        </p:nvPicPr>
        <p:blipFill>
          <a:blip r:embed="rId4"/>
          <a:stretch>
            <a:fillRect/>
          </a:stretch>
        </p:blipFill>
        <p:spPr>
          <a:xfrm>
            <a:off x="367665" y="1536065"/>
            <a:ext cx="5838825" cy="4781550"/>
          </a:xfrm>
          <a:prstGeom prst="rect">
            <a:avLst/>
          </a:prstGeom>
        </p:spPr>
      </p:pic>
    </p:spTree>
    <p:extLst>
      <p:ext uri="{BB962C8B-B14F-4D97-AF65-F5344CB8AC3E}">
        <p14:creationId xmlns:p14="http://schemas.microsoft.com/office/powerpoint/2010/main" val="4612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9"/>
        <p:cNvGrpSpPr/>
        <p:nvPr/>
      </p:nvGrpSpPr>
      <p:grpSpPr>
        <a:xfrm>
          <a:off x="0" y="0"/>
          <a:ext cx="0" cy="0"/>
          <a:chOff x="0" y="0"/>
          <a:chExt cx="0" cy="0"/>
        </a:xfrm>
      </p:grpSpPr>
      <p:sp>
        <p:nvSpPr>
          <p:cNvPr id="90" name="Google Shape;90;g24fb2fbdd12_0_439"/>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dirty="0">
                <a:solidFill>
                  <a:schemeClr val="lt2"/>
                </a:solidFill>
                <a:latin typeface="Formula1 Display Bold" panose="02000000000000000000" pitchFamily="2" charset="0"/>
              </a:rPr>
              <a:t>Grid Advantage Analysis</a:t>
            </a:r>
            <a:endParaRPr dirty="0">
              <a:solidFill>
                <a:schemeClr val="lt2"/>
              </a:solidFill>
              <a:latin typeface="Formula1 Display Bold" panose="02000000000000000000" pitchFamily="2" charset="0"/>
            </a:endParaRPr>
          </a:p>
        </p:txBody>
      </p:sp>
      <p:pic>
        <p:nvPicPr>
          <p:cNvPr id="91" name="Google Shape;91;g24fb2fbdd12_0_439"/>
          <p:cNvPicPr preferRelativeResize="0"/>
          <p:nvPr/>
        </p:nvPicPr>
        <p:blipFill>
          <a:blip r:embed="rId4">
            <a:alphaModFix/>
          </a:blip>
          <a:stretch>
            <a:fillRect/>
          </a:stretch>
        </p:blipFill>
        <p:spPr>
          <a:xfrm>
            <a:off x="7015950" y="1410867"/>
            <a:ext cx="4591050" cy="4924425"/>
          </a:xfrm>
          <a:prstGeom prst="rect">
            <a:avLst/>
          </a:prstGeom>
          <a:noFill/>
          <a:ln>
            <a:noFill/>
          </a:ln>
        </p:spPr>
      </p:pic>
      <p:pic>
        <p:nvPicPr>
          <p:cNvPr id="92" name="Google Shape;92;g24fb2fbdd12_0_439"/>
          <p:cNvPicPr preferRelativeResize="0"/>
          <p:nvPr/>
        </p:nvPicPr>
        <p:blipFill>
          <a:blip r:embed="rId5">
            <a:alphaModFix/>
          </a:blip>
          <a:stretch>
            <a:fillRect/>
          </a:stretch>
        </p:blipFill>
        <p:spPr>
          <a:xfrm>
            <a:off x="806875" y="1887117"/>
            <a:ext cx="5248275" cy="3971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B467-1F31-4F48-F21E-37D0DC8CC634}"/>
              </a:ext>
            </a:extLst>
          </p:cNvPr>
          <p:cNvSpPr>
            <a:spLocks noGrp="1"/>
          </p:cNvSpPr>
          <p:nvPr>
            <p:ph type="title"/>
          </p:nvPr>
        </p:nvSpPr>
        <p:spPr>
          <a:xfrm>
            <a:off x="838200" y="4103371"/>
            <a:ext cx="10515600" cy="1325563"/>
          </a:xfrm>
        </p:spPr>
        <p:txBody>
          <a:bodyPr>
            <a:normAutofit fontScale="90000"/>
          </a:bodyPr>
          <a:lstStyle/>
          <a:p>
            <a:pPr algn="ctr"/>
            <a:r>
              <a:rPr lang="en-IN" b="1" dirty="0">
                <a:latin typeface="Manrope" pitchFamily="2" charset="0"/>
              </a:rPr>
              <a:t>Final Product – Web App Screenshots</a:t>
            </a:r>
            <a:br>
              <a:rPr lang="en-IN" b="1" dirty="0">
                <a:latin typeface="Manrope" pitchFamily="2" charset="0"/>
              </a:rPr>
            </a:br>
            <a:r>
              <a:rPr lang="en-IN" sz="4000" b="1" dirty="0">
                <a:latin typeface="Manrope" pitchFamily="2" charset="0"/>
                <a:hlinkClick r:id="rId3"/>
              </a:rPr>
              <a:t>https://feed-for-speed.shinyapps.io/index</a:t>
            </a:r>
            <a:endParaRPr lang="en-IN" b="1" dirty="0">
              <a:latin typeface="Manrope" pitchFamily="2" charset="0"/>
            </a:endParaRPr>
          </a:p>
        </p:txBody>
      </p:sp>
      <p:pic>
        <p:nvPicPr>
          <p:cNvPr id="4" name="Picture 3">
            <a:extLst>
              <a:ext uri="{FF2B5EF4-FFF2-40B4-BE49-F238E27FC236}">
                <a16:creationId xmlns:a16="http://schemas.microsoft.com/office/drawing/2014/main" id="{6A5663D4-1CC4-DE55-729D-8E21D38CA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450" y="1429066"/>
            <a:ext cx="5753100" cy="2324100"/>
          </a:xfrm>
          <a:prstGeom prst="rect">
            <a:avLst/>
          </a:prstGeom>
        </p:spPr>
      </p:pic>
    </p:spTree>
    <p:extLst>
      <p:ext uri="{BB962C8B-B14F-4D97-AF65-F5344CB8AC3E}">
        <p14:creationId xmlns:p14="http://schemas.microsoft.com/office/powerpoint/2010/main" val="2929158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D42245-232A-18B7-F7A8-F4394E796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28501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0492D8-0B3E-AC03-85AC-39D62D992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214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B6FA5-E8C3-08F9-146B-243FCBF56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44099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TotalTime>
  <Words>770</Words>
  <Application>Microsoft Office PowerPoint</Application>
  <PresentationFormat>Widescreen</PresentationFormat>
  <Paragraphs>58</Paragraphs>
  <Slides>20</Slides>
  <Notes>17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Formula1 Display Bold</vt:lpstr>
      <vt:lpstr>Manrope</vt:lpstr>
      <vt:lpstr>Office Theme</vt:lpstr>
      <vt:lpstr>PowerPoint Presentation</vt:lpstr>
      <vt:lpstr>PowerPoint Presentation</vt:lpstr>
      <vt:lpstr>WEBSITES SCRAPED</vt:lpstr>
      <vt:lpstr>WASTED</vt:lpstr>
      <vt:lpstr>Grid Advantage Analysis</vt:lpstr>
      <vt:lpstr>Final Product – Web App Screenshots https://feed-for-speed.shinyapps.io/index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Members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Shivanshu Tandon</dc:creator>
  <cp:lastModifiedBy>Naman Rastogi</cp:lastModifiedBy>
  <cp:revision>26</cp:revision>
  <dcterms:created xsi:type="dcterms:W3CDTF">2023-10-18T02:17:07Z</dcterms:created>
  <dcterms:modified xsi:type="dcterms:W3CDTF">2023-10-25T05:11:40Z</dcterms:modified>
</cp:coreProperties>
</file>